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handoutMasterIdLst>
    <p:handoutMasterId r:id="rId26"/>
  </p:handoutMasterIdLst>
  <p:sldIdLst>
    <p:sldId id="411" r:id="rId2"/>
    <p:sldId id="483" r:id="rId3"/>
    <p:sldId id="474" r:id="rId4"/>
    <p:sldId id="493" r:id="rId5"/>
    <p:sldId id="494" r:id="rId6"/>
    <p:sldId id="476" r:id="rId7"/>
    <p:sldId id="475" r:id="rId8"/>
    <p:sldId id="477" r:id="rId9"/>
    <p:sldId id="478" r:id="rId10"/>
    <p:sldId id="482" r:id="rId11"/>
    <p:sldId id="484" r:id="rId12"/>
    <p:sldId id="479" r:id="rId13"/>
    <p:sldId id="485" r:id="rId14"/>
    <p:sldId id="481" r:id="rId15"/>
    <p:sldId id="480" r:id="rId16"/>
    <p:sldId id="487" r:id="rId17"/>
    <p:sldId id="490" r:id="rId18"/>
    <p:sldId id="491" r:id="rId19"/>
    <p:sldId id="492" r:id="rId20"/>
    <p:sldId id="488" r:id="rId21"/>
    <p:sldId id="489" r:id="rId22"/>
    <p:sldId id="486" r:id="rId23"/>
    <p:sldId id="473"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A6FF"/>
    <a:srgbClr val="1EA0FF"/>
    <a:srgbClr val="FF00A7"/>
    <a:srgbClr val="B9DCE6"/>
    <a:srgbClr val="80C2D5"/>
    <a:srgbClr val="7598A4"/>
    <a:srgbClr val="72ABBD"/>
    <a:srgbClr val="FFF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autoAdjust="0"/>
    <p:restoredTop sz="88215" autoAdjust="0"/>
  </p:normalViewPr>
  <p:slideViewPr>
    <p:cSldViewPr snapToObjects="1" showGuides="1">
      <p:cViewPr>
        <p:scale>
          <a:sx n="100" d="100"/>
          <a:sy n="100" d="100"/>
        </p:scale>
        <p:origin x="-1200" y="-80"/>
      </p:cViewPr>
      <p:guideLst>
        <p:guide orient="horz" pos="575"/>
        <p:guide pos="2928"/>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handoutMaster" Target="handoutMasters/handout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220712A-4EF3-DA45-AA1E-CFB71BCF4209}" type="datetimeFigureOut">
              <a:rPr lang="en-US" smtClean="0"/>
              <a:t>11/15/15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4583728-4F15-1C4B-A41D-7D38C986F9F9}" type="slidenum">
              <a:rPr lang="en-US" smtClean="0"/>
              <a:t>‹#›</a:t>
            </a:fld>
            <a:endParaRPr lang="en-US"/>
          </a:p>
        </p:txBody>
      </p:sp>
    </p:spTree>
    <p:extLst>
      <p:ext uri="{BB962C8B-B14F-4D97-AF65-F5344CB8AC3E}">
        <p14:creationId xmlns:p14="http://schemas.microsoft.com/office/powerpoint/2010/main" val="42733735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5EB4599-E23D-FC47-95F2-77B50D4F94C6}" type="datetimeFigureOut">
              <a:rPr lang="en-US" smtClean="0"/>
              <a:pPr/>
              <a:t>11/15/15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A72892-E56D-A547-B502-96178A1BC013}" type="slidenum">
              <a:rPr lang="en-US" smtClean="0"/>
              <a:pPr/>
              <a:t>‹#›</a:t>
            </a:fld>
            <a:endParaRPr lang="en-US"/>
          </a:p>
        </p:txBody>
      </p:sp>
    </p:spTree>
    <p:extLst>
      <p:ext uri="{BB962C8B-B14F-4D97-AF65-F5344CB8AC3E}">
        <p14:creationId xmlns:p14="http://schemas.microsoft.com/office/powerpoint/2010/main" val="16211687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7A955059-F18B-4A46-8E2C-80467ADA89E0}"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 useful for navigation, the </a:t>
            </a:r>
            <a:r>
              <a:rPr lang="en-US" dirty="0" err="1" smtClean="0"/>
              <a:t>mercator</a:t>
            </a:r>
            <a:r>
              <a:rPr lang="en-US" dirty="0" smtClean="0"/>
              <a:t> projection distorts areas substantially. </a:t>
            </a:r>
          </a:p>
          <a:p>
            <a:endParaRPr lang="en-US" dirty="0" smtClean="0"/>
          </a:p>
          <a:p>
            <a:r>
              <a:rPr lang="en-US" dirty="0" smtClean="0"/>
              <a:t>Algeria is actually bigger than </a:t>
            </a:r>
            <a:r>
              <a:rPr lang="en-US" dirty="0" err="1" smtClean="0"/>
              <a:t>greenland</a:t>
            </a:r>
            <a:r>
              <a:rPr lang="en-US" baseline="0" dirty="0" smtClean="0"/>
              <a:t> in actual terms</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12</a:t>
            </a:fld>
            <a:endParaRPr lang="en-US"/>
          </a:p>
        </p:txBody>
      </p:sp>
    </p:spTree>
    <p:extLst>
      <p:ext uri="{BB962C8B-B14F-4D97-AF65-F5344CB8AC3E}">
        <p14:creationId xmlns:p14="http://schemas.microsoft.com/office/powerpoint/2010/main" val="2426247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Cartograms distort area and space entirely in the interest of showing</a:t>
            </a:r>
            <a:r>
              <a:rPr lang="en-US" baseline="0" dirty="0" smtClean="0"/>
              <a:t> something else entirely </a:t>
            </a:r>
            <a:r>
              <a:rPr lang="is-IS" baseline="0" dirty="0" smtClean="0"/>
              <a:t>… in this case they are proportional to electoral votes.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13</a:t>
            </a:fld>
            <a:endParaRPr lang="en-US"/>
          </a:p>
        </p:txBody>
      </p:sp>
    </p:spTree>
    <p:extLst>
      <p:ext uri="{BB962C8B-B14F-4D97-AF65-F5344CB8AC3E}">
        <p14:creationId xmlns:p14="http://schemas.microsoft.com/office/powerpoint/2010/main" val="5982094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 new idea, the cartogram.</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14</a:t>
            </a:fld>
            <a:endParaRPr lang="en-US"/>
          </a:p>
        </p:txBody>
      </p:sp>
    </p:spTree>
    <p:extLst>
      <p:ext uri="{BB962C8B-B14F-4D97-AF65-F5344CB8AC3E}">
        <p14:creationId xmlns:p14="http://schemas.microsoft.com/office/powerpoint/2010/main" val="2479729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Symbol</a:t>
            </a:r>
            <a:r>
              <a:rPr lang="en-US" baseline="0" dirty="0" smtClean="0"/>
              <a:t> or dot map useful for showing individual data point and letting people drill into those. </a:t>
            </a:r>
          </a:p>
          <a:p>
            <a:endParaRPr lang="en-US" baseline="0" dirty="0" smtClean="0"/>
          </a:p>
          <a:p>
            <a:r>
              <a:rPr lang="en-US" baseline="0" dirty="0" smtClean="0"/>
              <a:t>Or a heat map which is showing density of events which can be useful for aggregating and seeing overall geographic patterns. </a:t>
            </a:r>
          </a:p>
          <a:p>
            <a:endParaRPr lang="en-US" baseline="0" dirty="0" smtClean="0"/>
          </a:p>
          <a:p>
            <a:r>
              <a:rPr lang="en-US" baseline="0" dirty="0" smtClean="0"/>
              <a:t>Incidentally this map made with some other powerful mapping software that is sometimes used from ESRI.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15</a:t>
            </a:fld>
            <a:endParaRPr lang="en-US"/>
          </a:p>
        </p:txBody>
      </p:sp>
    </p:spTree>
    <p:extLst>
      <p:ext uri="{BB962C8B-B14F-4D97-AF65-F5344CB8AC3E}">
        <p14:creationId xmlns:p14="http://schemas.microsoft.com/office/powerpoint/2010/main" val="2192231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Hexagonal</a:t>
            </a:r>
            <a:r>
              <a:rPr lang="en-US" baseline="0" dirty="0" smtClean="0"/>
              <a:t> binning can be useful to show densities as well (instead of heat map). Either way, the issue with occlusion and estimating densities of individual points on a map can be a alleviated like this.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16</a:t>
            </a:fld>
            <a:endParaRPr lang="en-US"/>
          </a:p>
        </p:txBody>
      </p:sp>
    </p:spTree>
    <p:extLst>
      <p:ext uri="{BB962C8B-B14F-4D97-AF65-F5344CB8AC3E}">
        <p14:creationId xmlns:p14="http://schemas.microsoft.com/office/powerpoint/2010/main" val="34432308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Choropleth</a:t>
            </a:r>
            <a:r>
              <a:rPr lang="en-US" baseline="0" dirty="0" smtClean="0"/>
              <a:t> maps are another way to aggregate data. They map data to areas. The problem with </a:t>
            </a:r>
            <a:r>
              <a:rPr lang="en-US" baseline="0" dirty="0" err="1" smtClean="0"/>
              <a:t>choropleths</a:t>
            </a:r>
            <a:r>
              <a:rPr lang="en-US" baseline="0" dirty="0" smtClean="0"/>
              <a:t> is that the area of a geographic unit might be bigger but that doesn’t mean that it’s more important or that the color from that area should be more dominant. E.g. in this example large counties in </a:t>
            </a:r>
            <a:r>
              <a:rPr lang="en-US" baseline="0" dirty="0" err="1" smtClean="0"/>
              <a:t>arizona</a:t>
            </a:r>
            <a:r>
              <a:rPr lang="en-US" baseline="0" dirty="0" smtClean="0"/>
              <a:t> take up a lot of space but are much more sparsely populated than counties in NY or IL.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17</a:t>
            </a:fld>
            <a:endParaRPr lang="en-US"/>
          </a:p>
        </p:txBody>
      </p:sp>
    </p:spTree>
    <p:extLst>
      <p:ext uri="{BB962C8B-B14F-4D97-AF65-F5344CB8AC3E}">
        <p14:creationId xmlns:p14="http://schemas.microsoft.com/office/powerpoint/2010/main" val="40959273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Sequential for mapping quantitative</a:t>
            </a:r>
            <a:r>
              <a:rPr lang="en-US" baseline="0" dirty="0" smtClean="0"/>
              <a:t> data.</a:t>
            </a:r>
          </a:p>
          <a:p>
            <a:r>
              <a:rPr lang="en-US" baseline="0" dirty="0" smtClean="0"/>
              <a:t>Divergent are good for highlighting areas that significantly diverge from the norm. Try to pick more saturated colors for extremes</a:t>
            </a:r>
          </a:p>
          <a:p>
            <a:r>
              <a:rPr lang="en-US" baseline="0" dirty="0" smtClean="0"/>
              <a:t>Qualitative is for </a:t>
            </a:r>
            <a:r>
              <a:rPr lang="en-US" baseline="0" dirty="0" err="1" smtClean="0"/>
              <a:t>qual</a:t>
            </a:r>
            <a:r>
              <a:rPr lang="en-US" baseline="0" dirty="0" smtClean="0"/>
              <a:t> data. You can use saturation to control attention an highlight.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18</a:t>
            </a:fld>
            <a:endParaRPr lang="en-US"/>
          </a:p>
        </p:txBody>
      </p:sp>
    </p:spTree>
    <p:extLst>
      <p:ext uri="{BB962C8B-B14F-4D97-AF65-F5344CB8AC3E}">
        <p14:creationId xmlns:p14="http://schemas.microsoft.com/office/powerpoint/2010/main" val="1295526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Quick, what’s the problem with the colors on this map? </a:t>
            </a:r>
          </a:p>
          <a:p>
            <a:endParaRPr lang="en-US" dirty="0" smtClean="0"/>
          </a:p>
          <a:p>
            <a:r>
              <a:rPr lang="en-US" sz="1200" kern="1200" smtClean="0">
                <a:solidFill>
                  <a:schemeClr val="tx1"/>
                </a:solidFill>
                <a:latin typeface="+mn-lt"/>
                <a:ea typeface="+mn-ea"/>
                <a:cs typeface="+mn-cs"/>
              </a:rPr>
              <a:t>Criticism </a:t>
            </a:r>
            <a:r>
              <a:rPr lang="en-US" sz="1200" kern="1200" dirty="0" smtClean="0">
                <a:solidFill>
                  <a:schemeClr val="tx1"/>
                </a:solidFill>
                <a:latin typeface="+mn-lt"/>
                <a:ea typeface="+mn-ea"/>
                <a:cs typeface="+mn-cs"/>
              </a:rPr>
              <a:t>of rainbow color gradients is that there’s no natural perceived order to their colors</a:t>
            </a:r>
            <a:endParaRPr lang="en-US" dirty="0" smtClean="0"/>
          </a:p>
          <a:p>
            <a:endParaRPr lang="en-US" dirty="0" smtClean="0"/>
          </a:p>
          <a:p>
            <a:r>
              <a:rPr lang="en-US" dirty="0" smtClean="0"/>
              <a:t>Sharp jumps in hue, and differences</a:t>
            </a:r>
            <a:r>
              <a:rPr lang="en-US" baseline="0" dirty="0" smtClean="0"/>
              <a:t> in intensity make it hard to understand this map as a continuous ramp b/t 0 and 1.29.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19</a:t>
            </a:fld>
            <a:endParaRPr lang="en-US"/>
          </a:p>
        </p:txBody>
      </p:sp>
    </p:spTree>
    <p:extLst>
      <p:ext uri="{BB962C8B-B14F-4D97-AF65-F5344CB8AC3E}">
        <p14:creationId xmlns:p14="http://schemas.microsoft.com/office/powerpoint/2010/main" val="7540106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Visualizing running paths</a:t>
            </a:r>
            <a:r>
              <a:rPr lang="en-US" baseline="0" dirty="0" smtClean="0"/>
              <a:t> on a map. Using the “line” </a:t>
            </a:r>
            <a:r>
              <a:rPr lang="en-US" baseline="0" dirty="0" err="1" smtClean="0"/>
              <a:t>primative</a:t>
            </a:r>
            <a:r>
              <a:rPr lang="en-US" baseline="0" dirty="0" smtClean="0"/>
              <a:t> instead of points or areas. Can give you a sense of use and density of paths.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20</a:t>
            </a:fld>
            <a:endParaRPr lang="en-US"/>
          </a:p>
        </p:txBody>
      </p:sp>
    </p:spTree>
    <p:extLst>
      <p:ext uri="{BB962C8B-B14F-4D97-AF65-F5344CB8AC3E}">
        <p14:creationId xmlns:p14="http://schemas.microsoft.com/office/powerpoint/2010/main" val="12688911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you can combine types to show correlations</a:t>
            </a:r>
            <a:r>
              <a:rPr lang="en-US" baseline="0" dirty="0" smtClean="0"/>
              <a:t> and tell stories. The brighter the color of the river the better the quality. Industry is yellow.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21</a:t>
            </a:fld>
            <a:endParaRPr lang="en-US"/>
          </a:p>
        </p:txBody>
      </p:sp>
    </p:spTree>
    <p:extLst>
      <p:ext uri="{BB962C8B-B14F-4D97-AF65-F5344CB8AC3E}">
        <p14:creationId xmlns:p14="http://schemas.microsoft.com/office/powerpoint/2010/main" val="3242872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of </a:t>
            </a:r>
            <a:r>
              <a:rPr lang="en-US" dirty="0" err="1" smtClean="0"/>
              <a:t>google</a:t>
            </a:r>
            <a:r>
              <a:rPr lang="en-US" dirty="0" smtClean="0"/>
              <a:t> maps which shows both types of map data – raster images showing land cover, and vector and point data showing locations of roads and</a:t>
            </a:r>
            <a:r>
              <a:rPr lang="en-US" baseline="0" dirty="0" smtClean="0"/>
              <a:t> services.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a:t>
            </a:fld>
            <a:endParaRPr lang="en-US"/>
          </a:p>
        </p:txBody>
      </p:sp>
    </p:spTree>
    <p:extLst>
      <p:ext uri="{BB962C8B-B14F-4D97-AF65-F5344CB8AC3E}">
        <p14:creationId xmlns:p14="http://schemas.microsoft.com/office/powerpoint/2010/main" val="30739338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Animation on maps can lead to some interesting opportunities for storytelling.</a:t>
            </a:r>
            <a:r>
              <a:rPr lang="en-US" baseline="0" dirty="0" smtClean="0"/>
              <a:t> In this example people mentioning “sunrise” in a tweet.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22</a:t>
            </a:fld>
            <a:endParaRPr lang="en-US"/>
          </a:p>
        </p:txBody>
      </p:sp>
    </p:spTree>
    <p:extLst>
      <p:ext uri="{BB962C8B-B14F-4D97-AF65-F5344CB8AC3E}">
        <p14:creationId xmlns:p14="http://schemas.microsoft.com/office/powerpoint/2010/main" val="13135768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23</a:t>
            </a:fld>
            <a:endParaRPr lang="en-US"/>
          </a:p>
        </p:txBody>
      </p:sp>
    </p:spTree>
    <p:extLst>
      <p:ext uri="{BB962C8B-B14F-4D97-AF65-F5344CB8AC3E}">
        <p14:creationId xmlns:p14="http://schemas.microsoft.com/office/powerpoint/2010/main" val="3301824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some ground rules about mapping.</a:t>
            </a:r>
            <a:r>
              <a:rPr lang="en-US" baseline="0" dirty="0" smtClean="0"/>
              <a:t> Map data comes in two varieties and you can see both when you toggle back and forth on Google maps.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a:t>
            </a:fld>
            <a:endParaRPr lang="en-US"/>
          </a:p>
        </p:txBody>
      </p:sp>
    </p:spTree>
    <p:extLst>
      <p:ext uri="{BB962C8B-B14F-4D97-AF65-F5344CB8AC3E}">
        <p14:creationId xmlns:p14="http://schemas.microsoft.com/office/powerpoint/2010/main" val="62177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of effective integration of two types of map data. </a:t>
            </a:r>
          </a:p>
          <a:p>
            <a:endParaRPr lang="en-US" dirty="0" smtClean="0"/>
          </a:p>
          <a:p>
            <a:r>
              <a:rPr lang="en-US" dirty="0" smtClean="0"/>
              <a:t>Also: of note is the “Locator” map in the lower</a:t>
            </a:r>
            <a:r>
              <a:rPr lang="en-US" baseline="0" dirty="0" smtClean="0"/>
              <a:t> right, which provides larger geographic context for the larger map. </a:t>
            </a:r>
          </a:p>
          <a:p>
            <a:endParaRPr lang="en-US" baseline="0" dirty="0" smtClean="0"/>
          </a:p>
          <a:p>
            <a:r>
              <a:rPr lang="en-US" baseline="0" dirty="0" smtClean="0"/>
              <a:t>What I like about this piece is how they really effectively use comparisons to show how the land is evolving.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4</a:t>
            </a:fld>
            <a:endParaRPr lang="en-US"/>
          </a:p>
        </p:txBody>
      </p:sp>
    </p:spTree>
    <p:extLst>
      <p:ext uri="{BB962C8B-B14F-4D97-AF65-F5344CB8AC3E}">
        <p14:creationId xmlns:p14="http://schemas.microsoft.com/office/powerpoint/2010/main" val="3634601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get some</a:t>
            </a:r>
            <a:r>
              <a:rPr lang="en-US" baseline="0" dirty="0" smtClean="0"/>
              <a:t> of that aerial footage they also relied on techniques for balloon and kite imaging. Such rigs can be useful for getting very high res imagers and to do so for breaking news (satellites not fast enough), OR to get aerial imagery of something contentious like a factory that might be leaching pollutants. </a:t>
            </a:r>
          </a:p>
          <a:p>
            <a:endParaRPr lang="en-US" baseline="0" dirty="0" smtClean="0"/>
          </a:p>
          <a:p>
            <a:r>
              <a:rPr lang="en-US" baseline="0" dirty="0" err="1" smtClean="0"/>
              <a:t>Mapknitter.org</a:t>
            </a:r>
            <a:r>
              <a:rPr lang="en-US" baseline="0" dirty="0" smtClean="0"/>
              <a:t> is a tool that can be used to rectify and stitch together such imagery.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5</a:t>
            </a:fld>
            <a:endParaRPr lang="en-US"/>
          </a:p>
        </p:txBody>
      </p:sp>
    </p:spTree>
    <p:extLst>
      <p:ext uri="{BB962C8B-B14F-4D97-AF65-F5344CB8AC3E}">
        <p14:creationId xmlns:p14="http://schemas.microsoft.com/office/powerpoint/2010/main" val="1555256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7</a:t>
            </a:fld>
            <a:endParaRPr lang="en-US"/>
          </a:p>
        </p:txBody>
      </p:sp>
    </p:spTree>
    <p:extLst>
      <p:ext uri="{BB962C8B-B14F-4D97-AF65-F5344CB8AC3E}">
        <p14:creationId xmlns:p14="http://schemas.microsoft.com/office/powerpoint/2010/main" val="1666015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Geocoding is all very practical, but in reality there’s a lot of fudging done to get from a non-perfect sphere of the earth to a flat projection</a:t>
            </a:r>
            <a:r>
              <a:rPr lang="en-US" baseline="0" dirty="0" smtClean="0"/>
              <a:t> of a map.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8</a:t>
            </a:fld>
            <a:endParaRPr lang="en-US"/>
          </a:p>
        </p:txBody>
      </p:sp>
    </p:spTree>
    <p:extLst>
      <p:ext uri="{BB962C8B-B14F-4D97-AF65-F5344CB8AC3E}">
        <p14:creationId xmlns:p14="http://schemas.microsoft.com/office/powerpoint/2010/main" val="1452878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to get our pseudo-round</a:t>
            </a:r>
            <a:r>
              <a:rPr lang="en-US" baseline="0" dirty="0" smtClean="0"/>
              <a:t> object onto a flat surface. </a:t>
            </a:r>
          </a:p>
          <a:p>
            <a:endParaRPr lang="en-US" dirty="0" smtClean="0"/>
          </a:p>
          <a:p>
            <a:r>
              <a:rPr lang="en-US" dirty="0" smtClean="0"/>
              <a:t>Three shapes that you can</a:t>
            </a:r>
            <a:r>
              <a:rPr lang="en-US" baseline="0" dirty="0" smtClean="0"/>
              <a:t> make into a flat map are a plane, a cone, and a cylinder. Those define different types of projections that distort reality in different ways.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9</a:t>
            </a:fld>
            <a:endParaRPr lang="en-US"/>
          </a:p>
        </p:txBody>
      </p:sp>
    </p:spTree>
    <p:extLst>
      <p:ext uri="{BB962C8B-B14F-4D97-AF65-F5344CB8AC3E}">
        <p14:creationId xmlns:p14="http://schemas.microsoft.com/office/powerpoint/2010/main" val="3729116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MANY projections </a:t>
            </a:r>
            <a:r>
              <a:rPr lang="is-IS" dirty="0" smtClean="0"/>
              <a:t>… some are useful for different tasks</a:t>
            </a:r>
            <a:r>
              <a:rPr lang="is-IS" baseline="0" dirty="0" smtClean="0"/>
              <a:t>, others are adapted for mapping information in a particular area of the world (i.e. </a:t>
            </a:r>
            <a:r>
              <a:rPr lang="en-US" baseline="0" dirty="0" smtClean="0"/>
              <a:t>T</a:t>
            </a:r>
            <a:r>
              <a:rPr lang="is-IS" baseline="0" dirty="0" smtClean="0"/>
              <a:t>heir standard lines or where they’re attached to the globe)</a:t>
            </a:r>
            <a:endParaRPr lang="en-US" dirty="0" smtClean="0"/>
          </a:p>
          <a:p>
            <a:r>
              <a:rPr lang="en-US" dirty="0" smtClean="0"/>
              <a:t>Albers is often used for area mapping</a:t>
            </a:r>
            <a:r>
              <a:rPr lang="en-US" baseline="0" dirty="0" smtClean="0"/>
              <a:t> in the US. It’s a conic projection. Azimuthal is good for polar regions.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10</a:t>
            </a:fld>
            <a:endParaRPr lang="en-US"/>
          </a:p>
        </p:txBody>
      </p:sp>
    </p:spTree>
    <p:extLst>
      <p:ext uri="{BB962C8B-B14F-4D97-AF65-F5344CB8AC3E}">
        <p14:creationId xmlns:p14="http://schemas.microsoft.com/office/powerpoint/2010/main" val="482249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11/15/15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11/15/15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11/15/15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92B617BB-BDCF-E049-914F-58FDBB7AD14D}" type="datetimeFigureOut">
              <a:rPr lang="en-US" smtClean="0"/>
              <a:pPr/>
              <a:t>11/15/15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2B617BB-BDCF-E049-914F-58FDBB7AD14D}" type="datetimeFigureOut">
              <a:rPr lang="en-US" smtClean="0"/>
              <a:pPr/>
              <a:t>11/15/15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2B617BB-BDCF-E049-914F-58FDBB7AD14D}" type="datetimeFigureOut">
              <a:rPr lang="en-US" smtClean="0"/>
              <a:pPr/>
              <a:t>11/15/15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2B617BB-BDCF-E049-914F-58FDBB7AD14D}" type="datetimeFigureOut">
              <a:rPr lang="en-US" smtClean="0"/>
              <a:pPr/>
              <a:t>11/15/15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2B617BB-BDCF-E049-914F-58FDBB7AD14D}" type="datetimeFigureOut">
              <a:rPr lang="en-US" smtClean="0"/>
              <a:pPr/>
              <a:t>11/15/15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B617BB-BDCF-E049-914F-58FDBB7AD14D}" type="datetimeFigureOut">
              <a:rPr lang="en-US" smtClean="0"/>
              <a:pPr/>
              <a:t>11/15/15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B617BB-BDCF-E049-914F-58FDBB7AD14D}" type="datetimeFigureOut">
              <a:rPr lang="en-US" smtClean="0"/>
              <a:pPr/>
              <a:t>11/15/15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B617BB-BDCF-E049-914F-58FDBB7AD14D}" type="datetimeFigureOut">
              <a:rPr lang="en-US" smtClean="0"/>
              <a:pPr/>
              <a:t>11/15/15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96838"/>
            <a:ext cx="8229600" cy="74136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117600"/>
            <a:ext cx="8229600" cy="4749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B617BB-BDCF-E049-914F-58FDBB7AD14D}" type="datetimeFigureOut">
              <a:rPr lang="en-US" smtClean="0"/>
              <a:pPr/>
              <a:t>11/15/15</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255350-2D2D-8B49-B78B-AB318FDB11E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xStyles>
    <p:titleStyle>
      <a:lvl1pPr algn="ctr" defTabSz="457200" rtl="0" eaLnBrk="1" latinLnBrk="0" hangingPunct="1">
        <a:spcBef>
          <a:spcPct val="0"/>
        </a:spcBef>
        <a:buNone/>
        <a:defRPr sz="4000" b="1" i="0" kern="1200" baseline="0">
          <a:solidFill>
            <a:schemeClr val="bg1">
              <a:lumMod val="75000"/>
            </a:schemeClr>
          </a:solidFill>
          <a:latin typeface="Gill Sans MT"/>
          <a:ea typeface="+mj-ea"/>
          <a:cs typeface="Abadi MT Condensed Extra Bold"/>
        </a:defRPr>
      </a:lvl1pPr>
    </p:titleStyle>
    <p:bodyStyle>
      <a:lvl1pPr marL="0" indent="0" algn="l" defTabSz="457200" rtl="0" eaLnBrk="1" latinLnBrk="0" hangingPunct="1">
        <a:spcBef>
          <a:spcPts val="0"/>
        </a:spcBef>
        <a:buFontTx/>
        <a:buNone/>
        <a:defRPr sz="3000" b="1" kern="1200">
          <a:solidFill>
            <a:schemeClr val="tx1"/>
          </a:solidFill>
          <a:latin typeface="Gill Sans"/>
          <a:ea typeface="+mn-ea"/>
          <a:cs typeface="Abadi MT Condensed Light"/>
        </a:defRPr>
      </a:lvl1pPr>
      <a:lvl2pPr marL="0" indent="0" algn="l" defTabSz="457200" rtl="0" eaLnBrk="1" latinLnBrk="0" hangingPunct="1">
        <a:spcBef>
          <a:spcPts val="0"/>
        </a:spcBef>
        <a:buFont typeface="Arial"/>
        <a:buNone/>
        <a:defRPr sz="2400" kern="1200">
          <a:solidFill>
            <a:schemeClr val="tx1">
              <a:lumMod val="65000"/>
              <a:lumOff val="35000"/>
            </a:schemeClr>
          </a:solidFill>
          <a:latin typeface="Gill Sans"/>
          <a:ea typeface="+mn-ea"/>
          <a:cs typeface="Abadi MT Condensed Light"/>
        </a:defRPr>
      </a:lvl2pPr>
      <a:lvl3pPr marL="228600" indent="0" algn="l" defTabSz="457200" rtl="0" eaLnBrk="1" latinLnBrk="0" hangingPunct="1">
        <a:spcBef>
          <a:spcPct val="20000"/>
        </a:spcBef>
        <a:buFont typeface="Arial"/>
        <a:buNone/>
        <a:defRPr sz="2400" kern="1200">
          <a:solidFill>
            <a:schemeClr val="bg1">
              <a:lumMod val="65000"/>
            </a:schemeClr>
          </a:solidFill>
          <a:latin typeface="Gill Sans"/>
          <a:ea typeface="+mn-ea"/>
          <a:cs typeface="Gill San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hyperlink" Target="http://fires.globalforestwatch.org/" TargetMode="External"/><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hyperlink" Target="http://flowingdata.com/2014/02/05/where-people-run" TargetMode="External"/><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hyperlink" Target="http://infovis.fh-potsdam.de/mappingzebras/waterquality/" TargetMode="External"/><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hyperlink" Target="http://cartodb.s3.amazonaws.com/static_vizz/sunrise.html" TargetMode="External"/><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 y="1397000"/>
            <a:ext cx="9143999" cy="3327401"/>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smtClean="0">
                <a:ln>
                  <a:noFill/>
                </a:ln>
                <a:effectLst/>
                <a:uLnTx/>
                <a:uFillTx/>
                <a:latin typeface="Abadi MT Condensed Extra Bold"/>
                <a:ea typeface="+mj-ea"/>
                <a:cs typeface="Abadi MT Condensed Extra Bold"/>
              </a:rPr>
              <a:t>Mapping</a:t>
            </a:r>
            <a:endParaRPr kumimoji="0" lang="en-US" sz="4800" b="0" i="0" u="none" strike="noStrike" kern="1200" cap="none" spc="0" normalizeH="0" noProof="0" dirty="0" smtClean="0">
              <a:ln>
                <a:noFill/>
              </a:ln>
              <a:effectLst/>
              <a:uLnTx/>
              <a:uFillTx/>
              <a:latin typeface="Abadi MT Condensed Extra Bold"/>
              <a:ea typeface="+mj-ea"/>
              <a:cs typeface="Abadi MT Condensed Extra Bold"/>
            </a:endParaRPr>
          </a:p>
        </p:txBody>
      </p:sp>
      <p:sp>
        <p:nvSpPr>
          <p:cNvPr id="7" name="Title 1"/>
          <p:cNvSpPr txBox="1">
            <a:spLocks/>
          </p:cNvSpPr>
          <p:nvPr/>
        </p:nvSpPr>
        <p:spPr>
          <a:xfrm>
            <a:off x="622301" y="1092200"/>
            <a:ext cx="5626100" cy="1104899"/>
          </a:xfrm>
          <a:prstGeom prst="rect">
            <a:avLst/>
          </a:prstGeom>
        </p:spPr>
        <p:txBody>
          <a:bodyPr vert="horz" lIns="91440" tIns="45720" rIns="91440" bIns="45720" rtlCol="0" anchor="ctr">
            <a:noAutofit/>
          </a:bodyPr>
          <a:lstStyle/>
          <a:p>
            <a:pPr marL="0" marR="0" lvl="0" indent="0" algn="r" defTabSz="457200" rtl="0" eaLnBrk="1" fontAlgn="auto" latinLnBrk="0" hangingPunct="1">
              <a:lnSpc>
                <a:spcPct val="100000"/>
              </a:lnSpc>
              <a:spcBef>
                <a:spcPct val="0"/>
              </a:spcBef>
              <a:spcAft>
                <a:spcPts val="0"/>
              </a:spcAft>
              <a:buClrTx/>
              <a:buSzTx/>
              <a:buFontTx/>
              <a:buNone/>
              <a:tabLst/>
              <a:defRPr/>
            </a:pPr>
            <a:endParaRPr kumimoji="0" lang="en-US" sz="6000" b="0" i="0" u="none" strike="noStrike" kern="1200" cap="none" spc="0" normalizeH="0" baseline="0" noProof="0" dirty="0" smtClean="0">
              <a:ln>
                <a:noFill/>
              </a:ln>
              <a:effectLst/>
              <a:uLnTx/>
              <a:uFillTx/>
              <a:latin typeface="Abadi MT Condensed Extra Bold"/>
              <a:ea typeface="+mj-ea"/>
              <a:cs typeface="Abadi MT Condensed Extra Bold"/>
            </a:endParaRPr>
          </a:p>
        </p:txBody>
      </p:sp>
      <p:sp>
        <p:nvSpPr>
          <p:cNvPr id="6" name="Title 1"/>
          <p:cNvSpPr txBox="1">
            <a:spLocks/>
          </p:cNvSpPr>
          <p:nvPr/>
        </p:nvSpPr>
        <p:spPr>
          <a:xfrm>
            <a:off x="0" y="4724401"/>
            <a:ext cx="9144000" cy="1653321"/>
          </a:xfrm>
          <a:prstGeom prst="rect">
            <a:avLst/>
          </a:prstGeom>
        </p:spPr>
        <p:txBody>
          <a:bodyPr vert="horz" lIns="0" tIns="45720" rIns="0" bIns="45720" rtlCol="0" anchor="ctr">
            <a:normAutofit/>
          </a:bodyPr>
          <a:lstStyle>
            <a:lvl1pPr algn="l" defTabSz="457200" rtl="0" eaLnBrk="1" latinLnBrk="0" hangingPunct="1">
              <a:spcBef>
                <a:spcPct val="0"/>
              </a:spcBef>
              <a:buNone/>
              <a:defRPr sz="4400" kern="1200">
                <a:solidFill>
                  <a:srgbClr val="80C2D5"/>
                </a:solidFill>
                <a:latin typeface="Abadi MT Condensed Extra Bold"/>
                <a:ea typeface="+mj-ea"/>
                <a:cs typeface="Abadi MT Condensed Extra Bold"/>
              </a:defRPr>
            </a:lvl1pPr>
          </a:lstStyle>
          <a:p>
            <a:pPr marL="0" lvl="1" algn="ctr" defTabSz="457200" rtl="0">
              <a:spcBef>
                <a:spcPct val="0"/>
              </a:spcBef>
            </a:pPr>
            <a:r>
              <a:rPr lang="en-US" sz="2222" dirty="0" smtClean="0">
                <a:latin typeface="Abadi MT Condensed Extra Bold"/>
                <a:cs typeface="Abadi MT Condensed Extra Bold"/>
              </a:rPr>
              <a:t>JOUR479D/779D</a:t>
            </a:r>
          </a:p>
          <a:p>
            <a:pPr marL="0" lvl="1" algn="ctr" defTabSz="457200" rtl="0">
              <a:spcBef>
                <a:spcPct val="0"/>
              </a:spcBef>
            </a:pPr>
            <a:r>
              <a:rPr lang="en-US" sz="2222" dirty="0" smtClean="0">
                <a:latin typeface="Abadi MT Condensed Extra Bold"/>
                <a:cs typeface="Abadi MT Condensed Extra Bold"/>
              </a:rPr>
              <a:t>University of Maryland</a:t>
            </a:r>
          </a:p>
          <a:p>
            <a:pPr marL="0" lvl="1" algn="ctr" defTabSz="457200" rtl="0">
              <a:spcBef>
                <a:spcPct val="0"/>
              </a:spcBef>
            </a:pPr>
            <a:r>
              <a:rPr lang="en-US" sz="2222" dirty="0" smtClean="0">
                <a:latin typeface="Abadi MT Condensed Extra Bold"/>
                <a:cs typeface="Abadi MT Condensed Extra Bold"/>
              </a:rPr>
              <a:t>Nick </a:t>
            </a:r>
            <a:r>
              <a:rPr lang="en-US" sz="2222" dirty="0" err="1" smtClean="0">
                <a:latin typeface="Abadi MT Condensed Extra Bold"/>
                <a:cs typeface="Abadi MT Condensed Extra Bold"/>
              </a:rPr>
              <a:t>Diakopoulos</a:t>
            </a:r>
            <a:endParaRPr lang="en-US" sz="2222" dirty="0" smtClean="0">
              <a:latin typeface="Abadi MT Condensed Extra Bold"/>
              <a:cs typeface="Abadi MT Condensed Extra Bold"/>
            </a:endParaRPr>
          </a:p>
        </p:txBody>
      </p:sp>
    </p:spTree>
    <p:extLst>
      <p:ext uri="{BB962C8B-B14F-4D97-AF65-F5344CB8AC3E}">
        <p14:creationId xmlns:p14="http://schemas.microsoft.com/office/powerpoint/2010/main" val="243477844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1358900" y="0"/>
            <a:ext cx="6423471" cy="6858000"/>
          </a:xfrm>
          <a:prstGeom prst="rect">
            <a:avLst/>
          </a:prstGeom>
        </p:spPr>
      </p:pic>
      <p:sp>
        <p:nvSpPr>
          <p:cNvPr id="5" name="Rectangle 4"/>
          <p:cNvSpPr/>
          <p:nvPr/>
        </p:nvSpPr>
        <p:spPr>
          <a:xfrm>
            <a:off x="6227817" y="6574135"/>
            <a:ext cx="2916183" cy="276999"/>
          </a:xfrm>
          <a:prstGeom prst="rect">
            <a:avLst/>
          </a:prstGeom>
        </p:spPr>
        <p:txBody>
          <a:bodyPr wrap="none">
            <a:spAutoFit/>
          </a:bodyPr>
          <a:lstStyle/>
          <a:p>
            <a:r>
              <a:rPr lang="en-US" sz="1200" dirty="0">
                <a:latin typeface="Helvetica"/>
                <a:cs typeface="Helvetica"/>
              </a:rPr>
              <a:t>https://</a:t>
            </a:r>
            <a:r>
              <a:rPr lang="en-US" sz="1200" dirty="0" err="1">
                <a:latin typeface="Helvetica"/>
                <a:cs typeface="Helvetica"/>
              </a:rPr>
              <a:t>github.com</a:t>
            </a:r>
            <a:r>
              <a:rPr lang="en-US" sz="1200" dirty="0">
                <a:latin typeface="Helvetica"/>
                <a:cs typeface="Helvetica"/>
              </a:rPr>
              <a:t>/d3/d3-geo-projection/</a:t>
            </a:r>
          </a:p>
        </p:txBody>
      </p:sp>
    </p:spTree>
    <p:extLst>
      <p:ext uri="{BB962C8B-B14F-4D97-AF65-F5344CB8AC3E}">
        <p14:creationId xmlns:p14="http://schemas.microsoft.com/office/powerpoint/2010/main" val="42316303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2209800"/>
            <a:ext cx="8229600" cy="2616200"/>
          </a:xfrm>
        </p:spPr>
        <p:txBody>
          <a:bodyPr/>
          <a:lstStyle/>
          <a:p>
            <a:r>
              <a:rPr lang="en-US" dirty="0" smtClean="0"/>
              <a:t>“No flat map can match the globe in preserving areas, angles, gross shapes, distances, and directions, and any map projection if a compromise solution.” </a:t>
            </a:r>
          </a:p>
          <a:p>
            <a:r>
              <a:rPr lang="en-US" dirty="0" smtClean="0"/>
              <a:t>-</a:t>
            </a:r>
            <a:r>
              <a:rPr lang="en-US" dirty="0" err="1" smtClean="0"/>
              <a:t>Monmonier</a:t>
            </a:r>
            <a:endParaRPr lang="en-US" dirty="0"/>
          </a:p>
        </p:txBody>
      </p:sp>
    </p:spTree>
    <p:extLst>
      <p:ext uri="{BB962C8B-B14F-4D97-AF65-F5344CB8AC3E}">
        <p14:creationId xmlns:p14="http://schemas.microsoft.com/office/powerpoint/2010/main" val="199832321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0" y="266700"/>
            <a:ext cx="9144000" cy="6311004"/>
          </a:xfrm>
          <a:prstGeom prst="rect">
            <a:avLst/>
          </a:prstGeom>
        </p:spPr>
      </p:pic>
    </p:spTree>
    <p:extLst>
      <p:ext uri="{BB962C8B-B14F-4D97-AF65-F5344CB8AC3E}">
        <p14:creationId xmlns:p14="http://schemas.microsoft.com/office/powerpoint/2010/main" val="89260357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Cartograms</a:t>
            </a:r>
            <a:endParaRPr lang="en-US" dirty="0"/>
          </a:p>
        </p:txBody>
      </p:sp>
      <p:pic>
        <p:nvPicPr>
          <p:cNvPr id="4" name="Picture 3"/>
          <p:cNvPicPr>
            <a:picLocks noChangeAspect="1"/>
          </p:cNvPicPr>
          <p:nvPr/>
        </p:nvPicPr>
        <p:blipFill>
          <a:blip r:embed="rId3"/>
          <a:stretch>
            <a:fillRect/>
          </a:stretch>
        </p:blipFill>
        <p:spPr>
          <a:xfrm>
            <a:off x="1168400" y="1447800"/>
            <a:ext cx="6807200" cy="4445000"/>
          </a:xfrm>
          <a:prstGeom prst="rect">
            <a:avLst/>
          </a:prstGeom>
        </p:spPr>
      </p:pic>
    </p:spTree>
    <p:extLst>
      <p:ext uri="{BB962C8B-B14F-4D97-AF65-F5344CB8AC3E}">
        <p14:creationId xmlns:p14="http://schemas.microsoft.com/office/powerpoint/2010/main" val="398726755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Picture 5"/>
          <p:cNvPicPr>
            <a:picLocks noChangeAspect="1"/>
          </p:cNvPicPr>
          <p:nvPr/>
        </p:nvPicPr>
        <p:blipFill>
          <a:blip r:embed="rId3"/>
          <a:stretch>
            <a:fillRect/>
          </a:stretch>
        </p:blipFill>
        <p:spPr>
          <a:xfrm>
            <a:off x="0" y="774700"/>
            <a:ext cx="9144000" cy="5292023"/>
          </a:xfrm>
          <a:prstGeom prst="rect">
            <a:avLst/>
          </a:prstGeom>
        </p:spPr>
      </p:pic>
    </p:spTree>
    <p:extLst>
      <p:ext uri="{BB962C8B-B14F-4D97-AF65-F5344CB8AC3E}">
        <p14:creationId xmlns:p14="http://schemas.microsoft.com/office/powerpoint/2010/main" val="418396124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469900" y="0"/>
            <a:ext cx="8186694" cy="6858000"/>
          </a:xfrm>
          <a:prstGeom prst="rect">
            <a:avLst/>
          </a:prstGeom>
        </p:spPr>
      </p:pic>
      <p:pic>
        <p:nvPicPr>
          <p:cNvPr id="5" name="Picture 4">
            <a:hlinkClick r:id="rId4"/>
          </p:cNvPr>
          <p:cNvPicPr>
            <a:picLocks noChangeAspect="1"/>
          </p:cNvPicPr>
          <p:nvPr/>
        </p:nvPicPr>
        <p:blipFill>
          <a:blip r:embed="rId5"/>
          <a:stretch>
            <a:fillRect/>
          </a:stretch>
        </p:blipFill>
        <p:spPr>
          <a:xfrm>
            <a:off x="495300" y="0"/>
            <a:ext cx="8139088" cy="6858000"/>
          </a:xfrm>
          <a:prstGeom prst="rect">
            <a:avLst/>
          </a:prstGeom>
        </p:spPr>
      </p:pic>
      <p:sp>
        <p:nvSpPr>
          <p:cNvPr id="6" name="Rectangle 5"/>
          <p:cNvSpPr/>
          <p:nvPr/>
        </p:nvSpPr>
        <p:spPr>
          <a:xfrm>
            <a:off x="6715130" y="6581001"/>
            <a:ext cx="2428870" cy="276999"/>
          </a:xfrm>
          <a:prstGeom prst="rect">
            <a:avLst/>
          </a:prstGeom>
        </p:spPr>
        <p:txBody>
          <a:bodyPr wrap="none">
            <a:spAutoFit/>
          </a:bodyPr>
          <a:lstStyle/>
          <a:p>
            <a:r>
              <a:rPr lang="en-US" sz="1200" dirty="0">
                <a:latin typeface="Helvetica"/>
                <a:cs typeface="Helvetica"/>
              </a:rPr>
              <a:t>http://</a:t>
            </a:r>
            <a:r>
              <a:rPr lang="en-US" sz="1200" dirty="0" err="1">
                <a:latin typeface="Helvetica"/>
                <a:cs typeface="Helvetica"/>
              </a:rPr>
              <a:t>fires.globalforestwatch.org</a:t>
            </a:r>
            <a:r>
              <a:rPr lang="en-US" sz="1200" dirty="0">
                <a:latin typeface="Helvetica"/>
                <a:cs typeface="Helvetica"/>
              </a:rPr>
              <a:t>/</a:t>
            </a:r>
          </a:p>
        </p:txBody>
      </p:sp>
    </p:spTree>
    <p:extLst>
      <p:ext uri="{BB962C8B-B14F-4D97-AF65-F5344CB8AC3E}">
        <p14:creationId xmlns:p14="http://schemas.microsoft.com/office/powerpoint/2010/main" val="268324472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38100" y="0"/>
            <a:ext cx="9064675" cy="6858000"/>
          </a:xfrm>
          <a:prstGeom prst="rect">
            <a:avLst/>
          </a:prstGeom>
        </p:spPr>
      </p:pic>
    </p:spTree>
    <p:extLst>
      <p:ext uri="{BB962C8B-B14F-4D97-AF65-F5344CB8AC3E}">
        <p14:creationId xmlns:p14="http://schemas.microsoft.com/office/powerpoint/2010/main" val="318817157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Choropleth</a:t>
            </a:r>
            <a:endParaRPr lang="en-US" dirty="0"/>
          </a:p>
        </p:txBody>
      </p:sp>
      <p:pic>
        <p:nvPicPr>
          <p:cNvPr id="4" name="Picture 3"/>
          <p:cNvPicPr>
            <a:picLocks noChangeAspect="1"/>
          </p:cNvPicPr>
          <p:nvPr/>
        </p:nvPicPr>
        <p:blipFill>
          <a:blip r:embed="rId3"/>
          <a:stretch>
            <a:fillRect/>
          </a:stretch>
        </p:blipFill>
        <p:spPr>
          <a:xfrm>
            <a:off x="0" y="1663700"/>
            <a:ext cx="9144000" cy="3522766"/>
          </a:xfrm>
          <a:prstGeom prst="rect">
            <a:avLst/>
          </a:prstGeom>
        </p:spPr>
      </p:pic>
    </p:spTree>
    <p:extLst>
      <p:ext uri="{BB962C8B-B14F-4D97-AF65-F5344CB8AC3E}">
        <p14:creationId xmlns:p14="http://schemas.microsoft.com/office/powerpoint/2010/main" val="392518135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Colors for Maps</a:t>
            </a:r>
            <a:endParaRPr lang="en-US" dirty="0"/>
          </a:p>
        </p:txBody>
      </p:sp>
      <p:pic>
        <p:nvPicPr>
          <p:cNvPr id="4" name="Picture 3"/>
          <p:cNvPicPr>
            <a:picLocks noChangeAspect="1"/>
          </p:cNvPicPr>
          <p:nvPr/>
        </p:nvPicPr>
        <p:blipFill>
          <a:blip r:embed="rId3"/>
          <a:stretch>
            <a:fillRect/>
          </a:stretch>
        </p:blipFill>
        <p:spPr>
          <a:xfrm>
            <a:off x="1695450" y="938213"/>
            <a:ext cx="5905500" cy="5192767"/>
          </a:xfrm>
          <a:prstGeom prst="rect">
            <a:avLst/>
          </a:prstGeom>
        </p:spPr>
      </p:pic>
      <p:sp>
        <p:nvSpPr>
          <p:cNvPr id="5" name="Rectangle 4"/>
          <p:cNvSpPr/>
          <p:nvPr/>
        </p:nvSpPr>
        <p:spPr>
          <a:xfrm>
            <a:off x="4778702" y="6553200"/>
            <a:ext cx="4365298" cy="276999"/>
          </a:xfrm>
          <a:prstGeom prst="rect">
            <a:avLst/>
          </a:prstGeom>
        </p:spPr>
        <p:txBody>
          <a:bodyPr wrap="none">
            <a:spAutoFit/>
          </a:bodyPr>
          <a:lstStyle/>
          <a:p>
            <a:r>
              <a:rPr lang="en-US" sz="1200" dirty="0">
                <a:latin typeface="Helvetica"/>
                <a:cs typeface="Helvetica"/>
              </a:rPr>
              <a:t>http://</a:t>
            </a:r>
            <a:r>
              <a:rPr lang="en-US" sz="1200" dirty="0" err="1">
                <a:latin typeface="Helvetica"/>
                <a:cs typeface="Helvetica"/>
              </a:rPr>
              <a:t>geojournalism.org</a:t>
            </a:r>
            <a:r>
              <a:rPr lang="en-US" sz="1200" dirty="0">
                <a:latin typeface="Helvetica"/>
                <a:cs typeface="Helvetica"/>
              </a:rPr>
              <a:t>/2014/06/tips-for-using-color-in-maps/</a:t>
            </a:r>
          </a:p>
        </p:txBody>
      </p:sp>
    </p:spTree>
    <p:extLst>
      <p:ext uri="{BB962C8B-B14F-4D97-AF65-F5344CB8AC3E}">
        <p14:creationId xmlns:p14="http://schemas.microsoft.com/office/powerpoint/2010/main" val="42354404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rotWithShape="1">
          <a:blip r:embed="rId3"/>
          <a:srcRect t="7592"/>
          <a:stretch/>
        </p:blipFill>
        <p:spPr>
          <a:xfrm>
            <a:off x="388572" y="96838"/>
            <a:ext cx="8519255" cy="6337300"/>
          </a:xfrm>
          <a:prstGeom prst="rect">
            <a:avLst/>
          </a:prstGeom>
        </p:spPr>
      </p:pic>
      <p:sp>
        <p:nvSpPr>
          <p:cNvPr id="5" name="Rectangle 4"/>
          <p:cNvSpPr/>
          <p:nvPr/>
        </p:nvSpPr>
        <p:spPr>
          <a:xfrm>
            <a:off x="4572000" y="6588036"/>
            <a:ext cx="4572000" cy="276999"/>
          </a:xfrm>
          <a:prstGeom prst="rect">
            <a:avLst/>
          </a:prstGeom>
        </p:spPr>
        <p:txBody>
          <a:bodyPr>
            <a:spAutoFit/>
          </a:bodyPr>
          <a:lstStyle/>
          <a:p>
            <a:pPr algn="r"/>
            <a:r>
              <a:rPr lang="en-US" sz="1200" dirty="0">
                <a:latin typeface="Helvetica"/>
                <a:cs typeface="Helvetica"/>
              </a:rPr>
              <a:t>https://</a:t>
            </a:r>
            <a:r>
              <a:rPr lang="en-US" sz="1200" dirty="0" err="1">
                <a:latin typeface="Helvetica"/>
                <a:cs typeface="Helvetica"/>
              </a:rPr>
              <a:t>eagereyes.org</a:t>
            </a:r>
            <a:r>
              <a:rPr lang="en-US" sz="1200" dirty="0">
                <a:latin typeface="Helvetica"/>
                <a:cs typeface="Helvetica"/>
              </a:rPr>
              <a:t>/basics/rainbow-color-map</a:t>
            </a:r>
          </a:p>
        </p:txBody>
      </p:sp>
    </p:spTree>
    <p:extLst>
      <p:ext uri="{BB962C8B-B14F-4D97-AF65-F5344CB8AC3E}">
        <p14:creationId xmlns:p14="http://schemas.microsoft.com/office/powerpoint/2010/main" val="98922580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3"/>
          <a:stretch>
            <a:fillRect/>
          </a:stretch>
        </p:blipFill>
        <p:spPr>
          <a:xfrm>
            <a:off x="0" y="0"/>
            <a:ext cx="9144000" cy="6858000"/>
          </a:xfrm>
          <a:prstGeom prst="rect">
            <a:avLst/>
          </a:prstGeom>
        </p:spPr>
      </p:pic>
      <p:pic>
        <p:nvPicPr>
          <p:cNvPr id="6" name="Picture 5"/>
          <p:cNvPicPr>
            <a:picLocks noChangeAspect="1"/>
          </p:cNvPicPr>
          <p:nvPr/>
        </p:nvPicPr>
        <p:blipFill>
          <a:blip r:embed="rId4"/>
          <a:stretch>
            <a:fillRect/>
          </a:stretch>
        </p:blipFill>
        <p:spPr>
          <a:xfrm>
            <a:off x="0" y="0"/>
            <a:ext cx="9144000" cy="6858000"/>
          </a:xfrm>
          <a:prstGeom prst="rect">
            <a:avLst/>
          </a:prstGeom>
        </p:spPr>
      </p:pic>
    </p:spTree>
    <p:extLst>
      <p:ext uri="{BB962C8B-B14F-4D97-AF65-F5344CB8AC3E}">
        <p14:creationId xmlns:p14="http://schemas.microsoft.com/office/powerpoint/2010/main" val="278123358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rotWithShape="1">
          <a:blip r:embed="rId4"/>
          <a:srcRect t="3889"/>
          <a:stretch/>
        </p:blipFill>
        <p:spPr>
          <a:xfrm>
            <a:off x="2127294" y="-10299"/>
            <a:ext cx="5041812" cy="6591300"/>
          </a:xfrm>
          <a:prstGeom prst="rect">
            <a:avLst/>
          </a:prstGeom>
        </p:spPr>
      </p:pic>
      <p:sp>
        <p:nvSpPr>
          <p:cNvPr id="5" name="Rectangle 4"/>
          <p:cNvSpPr/>
          <p:nvPr/>
        </p:nvSpPr>
        <p:spPr>
          <a:xfrm>
            <a:off x="4572000" y="6581001"/>
            <a:ext cx="4572000" cy="276999"/>
          </a:xfrm>
          <a:prstGeom prst="rect">
            <a:avLst/>
          </a:prstGeom>
        </p:spPr>
        <p:txBody>
          <a:bodyPr>
            <a:spAutoFit/>
          </a:bodyPr>
          <a:lstStyle/>
          <a:p>
            <a:pPr algn="r"/>
            <a:r>
              <a:rPr lang="en-US" sz="1200" dirty="0">
                <a:latin typeface="Helvetica"/>
                <a:cs typeface="Helvetica"/>
              </a:rPr>
              <a:t>http://</a:t>
            </a:r>
            <a:r>
              <a:rPr lang="en-US" sz="1200" dirty="0" err="1">
                <a:latin typeface="Helvetica"/>
                <a:cs typeface="Helvetica"/>
              </a:rPr>
              <a:t>flowingdata.com</a:t>
            </a:r>
            <a:r>
              <a:rPr lang="en-US" sz="1200" dirty="0">
                <a:latin typeface="Helvetica"/>
                <a:cs typeface="Helvetica"/>
              </a:rPr>
              <a:t>/2014/02/05/where-people-run</a:t>
            </a:r>
          </a:p>
        </p:txBody>
      </p:sp>
    </p:spTree>
    <p:extLst>
      <p:ext uri="{BB962C8B-B14F-4D97-AF65-F5344CB8AC3E}">
        <p14:creationId xmlns:p14="http://schemas.microsoft.com/office/powerpoint/2010/main" val="363816644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a:blip r:embed="rId4"/>
          <a:stretch>
            <a:fillRect/>
          </a:stretch>
        </p:blipFill>
        <p:spPr>
          <a:xfrm>
            <a:off x="1231900" y="0"/>
            <a:ext cx="6655059" cy="6858000"/>
          </a:xfrm>
          <a:prstGeom prst="rect">
            <a:avLst/>
          </a:prstGeom>
        </p:spPr>
      </p:pic>
      <p:sp>
        <p:nvSpPr>
          <p:cNvPr id="5" name="Rectangle 4"/>
          <p:cNvSpPr/>
          <p:nvPr/>
        </p:nvSpPr>
        <p:spPr>
          <a:xfrm>
            <a:off x="3289559" y="6562636"/>
            <a:ext cx="4572000" cy="276999"/>
          </a:xfrm>
          <a:prstGeom prst="rect">
            <a:avLst/>
          </a:prstGeom>
        </p:spPr>
        <p:txBody>
          <a:bodyPr>
            <a:spAutoFit/>
          </a:bodyPr>
          <a:lstStyle/>
          <a:p>
            <a:pPr algn="r"/>
            <a:r>
              <a:rPr lang="en-US" sz="1200" dirty="0">
                <a:solidFill>
                  <a:schemeClr val="bg1"/>
                </a:solidFill>
                <a:latin typeface="Helvetica"/>
                <a:cs typeface="Helvetica"/>
              </a:rPr>
              <a:t>http://</a:t>
            </a:r>
            <a:r>
              <a:rPr lang="en-US" sz="1200" dirty="0" err="1">
                <a:solidFill>
                  <a:schemeClr val="bg1"/>
                </a:solidFill>
                <a:latin typeface="Helvetica"/>
                <a:cs typeface="Helvetica"/>
              </a:rPr>
              <a:t>infovis.fh-potsdam.de</a:t>
            </a:r>
            <a:r>
              <a:rPr lang="en-US" sz="1200" dirty="0">
                <a:solidFill>
                  <a:schemeClr val="bg1"/>
                </a:solidFill>
                <a:latin typeface="Helvetica"/>
                <a:cs typeface="Helvetica"/>
              </a:rPr>
              <a:t>/</a:t>
            </a:r>
            <a:r>
              <a:rPr lang="en-US" sz="1200" dirty="0" err="1">
                <a:solidFill>
                  <a:schemeClr val="bg1"/>
                </a:solidFill>
                <a:latin typeface="Helvetica"/>
                <a:cs typeface="Helvetica"/>
              </a:rPr>
              <a:t>mappingzebras</a:t>
            </a:r>
            <a:r>
              <a:rPr lang="en-US" sz="1200" dirty="0">
                <a:solidFill>
                  <a:schemeClr val="bg1"/>
                </a:solidFill>
                <a:latin typeface="Helvetica"/>
                <a:cs typeface="Helvetica"/>
              </a:rPr>
              <a:t>/</a:t>
            </a:r>
            <a:r>
              <a:rPr lang="en-US" sz="1200" dirty="0" err="1">
                <a:solidFill>
                  <a:schemeClr val="bg1"/>
                </a:solidFill>
                <a:latin typeface="Helvetica"/>
                <a:cs typeface="Helvetica"/>
              </a:rPr>
              <a:t>waterquality</a:t>
            </a:r>
            <a:r>
              <a:rPr lang="en-US" sz="1200" dirty="0">
                <a:solidFill>
                  <a:schemeClr val="bg1"/>
                </a:solidFill>
                <a:latin typeface="Helvetica"/>
                <a:cs typeface="Helvetica"/>
              </a:rPr>
              <a:t>/</a:t>
            </a:r>
          </a:p>
        </p:txBody>
      </p:sp>
    </p:spTree>
    <p:extLst>
      <p:ext uri="{BB962C8B-B14F-4D97-AF65-F5344CB8AC3E}">
        <p14:creationId xmlns:p14="http://schemas.microsoft.com/office/powerpoint/2010/main" val="343795232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a:blip r:embed="rId4"/>
          <a:stretch>
            <a:fillRect/>
          </a:stretch>
        </p:blipFill>
        <p:spPr>
          <a:xfrm>
            <a:off x="0" y="533400"/>
            <a:ext cx="9144000" cy="5865741"/>
          </a:xfrm>
          <a:prstGeom prst="rect">
            <a:avLst/>
          </a:prstGeom>
        </p:spPr>
      </p:pic>
      <p:sp>
        <p:nvSpPr>
          <p:cNvPr id="5" name="Rectangle 4"/>
          <p:cNvSpPr/>
          <p:nvPr/>
        </p:nvSpPr>
        <p:spPr>
          <a:xfrm>
            <a:off x="4572000" y="6553200"/>
            <a:ext cx="4572000" cy="276999"/>
          </a:xfrm>
          <a:prstGeom prst="rect">
            <a:avLst/>
          </a:prstGeom>
        </p:spPr>
        <p:txBody>
          <a:bodyPr>
            <a:spAutoFit/>
          </a:bodyPr>
          <a:lstStyle/>
          <a:p>
            <a:pPr algn="r"/>
            <a:r>
              <a:rPr lang="en-US" sz="1200" dirty="0">
                <a:latin typeface="Helvetica"/>
                <a:cs typeface="Helvetica"/>
              </a:rPr>
              <a:t>http://cartodb.s3.amazonaws.com/</a:t>
            </a:r>
            <a:r>
              <a:rPr lang="en-US" sz="1200" dirty="0" err="1">
                <a:latin typeface="Helvetica"/>
                <a:cs typeface="Helvetica"/>
              </a:rPr>
              <a:t>static_vizz</a:t>
            </a:r>
            <a:r>
              <a:rPr lang="en-US" sz="1200" dirty="0">
                <a:latin typeface="Helvetica"/>
                <a:cs typeface="Helvetica"/>
              </a:rPr>
              <a:t>/</a:t>
            </a:r>
            <a:r>
              <a:rPr lang="en-US" sz="1200" dirty="0" err="1">
                <a:latin typeface="Helvetica"/>
                <a:cs typeface="Helvetica"/>
              </a:rPr>
              <a:t>sunrise.html</a:t>
            </a:r>
            <a:endParaRPr lang="en-US" sz="1200" dirty="0">
              <a:latin typeface="Helvetica"/>
              <a:cs typeface="Helvetica"/>
            </a:endParaRPr>
          </a:p>
        </p:txBody>
      </p:sp>
    </p:spTree>
    <p:extLst>
      <p:ext uri="{BB962C8B-B14F-4D97-AF65-F5344CB8AC3E}">
        <p14:creationId xmlns:p14="http://schemas.microsoft.com/office/powerpoint/2010/main" val="16685863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pPr lvl="1"/>
            <a:endParaRPr lang="en-US" dirty="0"/>
          </a:p>
        </p:txBody>
      </p:sp>
    </p:spTree>
    <p:extLst>
      <p:ext uri="{BB962C8B-B14F-4D97-AF65-F5344CB8AC3E}">
        <p14:creationId xmlns:p14="http://schemas.microsoft.com/office/powerpoint/2010/main" val="127418581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Raster vs. Vector</a:t>
            </a:r>
            <a:endParaRPr lang="en-US" dirty="0"/>
          </a:p>
        </p:txBody>
      </p:sp>
      <p:pic>
        <p:nvPicPr>
          <p:cNvPr id="4" name="Picture 3"/>
          <p:cNvPicPr>
            <a:picLocks noChangeAspect="1"/>
          </p:cNvPicPr>
          <p:nvPr/>
        </p:nvPicPr>
        <p:blipFill>
          <a:blip r:embed="rId3"/>
          <a:stretch>
            <a:fillRect/>
          </a:stretch>
        </p:blipFill>
        <p:spPr>
          <a:xfrm>
            <a:off x="1562100" y="1069467"/>
            <a:ext cx="6172200" cy="2664333"/>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571500" y="3550920"/>
            <a:ext cx="8077200" cy="3230880"/>
          </a:xfrm>
          <a:prstGeom prst="rect">
            <a:avLst/>
          </a:prstGeom>
        </p:spPr>
      </p:pic>
    </p:spTree>
    <p:extLst>
      <p:ext uri="{BB962C8B-B14F-4D97-AF65-F5344CB8AC3E}">
        <p14:creationId xmlns:p14="http://schemas.microsoft.com/office/powerpoint/2010/main" val="231137770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3"/>
          <a:stretch>
            <a:fillRect/>
          </a:stretch>
        </p:blipFill>
        <p:spPr>
          <a:xfrm>
            <a:off x="0" y="596900"/>
            <a:ext cx="9144000" cy="5655325"/>
          </a:xfrm>
          <a:prstGeom prst="rect">
            <a:avLst/>
          </a:prstGeom>
        </p:spPr>
      </p:pic>
      <p:sp>
        <p:nvSpPr>
          <p:cNvPr id="6" name="Rectangle 5"/>
          <p:cNvSpPr/>
          <p:nvPr/>
        </p:nvSpPr>
        <p:spPr>
          <a:xfrm>
            <a:off x="6127955" y="6581001"/>
            <a:ext cx="3016045" cy="276999"/>
          </a:xfrm>
          <a:prstGeom prst="rect">
            <a:avLst/>
          </a:prstGeom>
        </p:spPr>
        <p:txBody>
          <a:bodyPr wrap="none">
            <a:spAutoFit/>
          </a:bodyPr>
          <a:lstStyle/>
          <a:p>
            <a:r>
              <a:rPr lang="en-US" sz="1200" dirty="0">
                <a:latin typeface="Helvetica"/>
                <a:cs typeface="Helvetica"/>
              </a:rPr>
              <a:t>http://</a:t>
            </a:r>
            <a:r>
              <a:rPr lang="en-US" sz="1200" dirty="0" err="1">
                <a:latin typeface="Helvetica"/>
                <a:cs typeface="Helvetica"/>
              </a:rPr>
              <a:t>projects.propublica.org</a:t>
            </a:r>
            <a:r>
              <a:rPr lang="en-US" sz="1200" dirty="0">
                <a:latin typeface="Helvetica"/>
                <a:cs typeface="Helvetica"/>
              </a:rPr>
              <a:t>/</a:t>
            </a:r>
            <a:r>
              <a:rPr lang="en-US" sz="1200" dirty="0" err="1">
                <a:latin typeface="Helvetica"/>
                <a:cs typeface="Helvetica"/>
              </a:rPr>
              <a:t>larestoration</a:t>
            </a:r>
            <a:endParaRPr lang="en-US" sz="1200" dirty="0">
              <a:latin typeface="Helvetica"/>
              <a:cs typeface="Helvetica"/>
            </a:endParaRPr>
          </a:p>
        </p:txBody>
      </p:sp>
    </p:spTree>
    <p:extLst>
      <p:ext uri="{BB962C8B-B14F-4D97-AF65-F5344CB8AC3E}">
        <p14:creationId xmlns:p14="http://schemas.microsoft.com/office/powerpoint/2010/main" val="166186106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1892300" y="0"/>
            <a:ext cx="5352585" cy="6858000"/>
          </a:xfrm>
          <a:prstGeom prst="rect">
            <a:avLst/>
          </a:prstGeom>
        </p:spPr>
      </p:pic>
      <p:sp>
        <p:nvSpPr>
          <p:cNvPr id="5" name="Rectangle 4"/>
          <p:cNvSpPr/>
          <p:nvPr/>
        </p:nvSpPr>
        <p:spPr>
          <a:xfrm>
            <a:off x="7391400" y="6561435"/>
            <a:ext cx="1608133" cy="276999"/>
          </a:xfrm>
          <a:prstGeom prst="rect">
            <a:avLst/>
          </a:prstGeom>
        </p:spPr>
        <p:txBody>
          <a:bodyPr wrap="none">
            <a:spAutoFit/>
          </a:bodyPr>
          <a:lstStyle/>
          <a:p>
            <a:r>
              <a:rPr lang="en-US" sz="1200" dirty="0">
                <a:latin typeface="Helvetica"/>
                <a:cs typeface="Helvetica"/>
              </a:rPr>
              <a:t>http://</a:t>
            </a:r>
            <a:r>
              <a:rPr lang="en-US" sz="1200" dirty="0" err="1">
                <a:latin typeface="Helvetica"/>
                <a:cs typeface="Helvetica"/>
              </a:rPr>
              <a:t>mapknitter.org</a:t>
            </a:r>
            <a:r>
              <a:rPr lang="en-US" sz="1200" dirty="0">
                <a:latin typeface="Helvetica"/>
                <a:cs typeface="Helvetica"/>
              </a:rPr>
              <a:t>/</a:t>
            </a:r>
          </a:p>
        </p:txBody>
      </p:sp>
    </p:spTree>
    <p:extLst>
      <p:ext uri="{BB962C8B-B14F-4D97-AF65-F5344CB8AC3E}">
        <p14:creationId xmlns:p14="http://schemas.microsoft.com/office/powerpoint/2010/main" val="272432302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Locating Things on Earth</a:t>
            </a:r>
            <a:endParaRPr lang="en-US" dirty="0"/>
          </a:p>
        </p:txBody>
      </p:sp>
      <p:sp>
        <p:nvSpPr>
          <p:cNvPr id="3" name="Content Placeholder 2"/>
          <p:cNvSpPr>
            <a:spLocks noGrp="1"/>
          </p:cNvSpPr>
          <p:nvPr>
            <p:ph idx="1"/>
          </p:nvPr>
        </p:nvSpPr>
        <p:spPr>
          <a:xfrm>
            <a:off x="457200" y="4953000"/>
            <a:ext cx="8229600" cy="1447800"/>
          </a:xfrm>
        </p:spPr>
        <p:txBody>
          <a:bodyPr/>
          <a:lstStyle/>
          <a:p>
            <a:pPr lvl="1"/>
            <a:endParaRPr lang="en-US" dirty="0" smtClean="0"/>
          </a:p>
          <a:p>
            <a:pPr lvl="1"/>
            <a:r>
              <a:rPr lang="en-US" dirty="0" smtClean="0"/>
              <a:t>Latitude: -90 at South Pole, +90 at North Pole</a:t>
            </a:r>
          </a:p>
          <a:p>
            <a:pPr lvl="1"/>
            <a:r>
              <a:rPr lang="en-US" dirty="0" smtClean="0"/>
              <a:t>Longitude: -180 to 180, 0 at prime Meridian</a:t>
            </a:r>
            <a:endParaRPr lang="en-US" dirty="0"/>
          </a:p>
        </p:txBody>
      </p:sp>
      <p:pic>
        <p:nvPicPr>
          <p:cNvPr id="6" name="Picture 5"/>
          <p:cNvPicPr>
            <a:picLocks noChangeAspect="1"/>
          </p:cNvPicPr>
          <p:nvPr/>
        </p:nvPicPr>
        <p:blipFill>
          <a:blip r:embed="rId2"/>
          <a:stretch>
            <a:fillRect/>
          </a:stretch>
        </p:blipFill>
        <p:spPr>
          <a:xfrm>
            <a:off x="591256" y="1155700"/>
            <a:ext cx="8113888" cy="3797300"/>
          </a:xfrm>
          <a:prstGeom prst="rect">
            <a:avLst/>
          </a:prstGeom>
        </p:spPr>
      </p:pic>
    </p:spTree>
    <p:extLst>
      <p:ext uri="{BB962C8B-B14F-4D97-AF65-F5344CB8AC3E}">
        <p14:creationId xmlns:p14="http://schemas.microsoft.com/office/powerpoint/2010/main" val="328393451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Geocoding</a:t>
            </a:r>
            <a:endParaRPr lang="en-US" dirty="0"/>
          </a:p>
        </p:txBody>
      </p:sp>
      <p:sp>
        <p:nvSpPr>
          <p:cNvPr id="3" name="Content Placeholder 2"/>
          <p:cNvSpPr>
            <a:spLocks noGrp="1"/>
          </p:cNvSpPr>
          <p:nvPr>
            <p:ph idx="1"/>
          </p:nvPr>
        </p:nvSpPr>
        <p:spPr>
          <a:xfrm>
            <a:off x="457200" y="1117600"/>
            <a:ext cx="8229600" cy="5435600"/>
          </a:xfrm>
        </p:spPr>
        <p:txBody>
          <a:bodyPr/>
          <a:lstStyle/>
          <a:p>
            <a:r>
              <a:rPr lang="en-US" dirty="0" smtClean="0"/>
              <a:t>Geocoding</a:t>
            </a:r>
          </a:p>
          <a:p>
            <a:pPr lvl="1"/>
            <a:r>
              <a:rPr lang="en-US" dirty="0" smtClean="0"/>
              <a:t>e.g. 1600 Pennsylvania Ave NW, Washington, DC </a:t>
            </a:r>
            <a:r>
              <a:rPr lang="en-US" dirty="0" smtClean="0">
                <a:sym typeface="Wingdings"/>
              </a:rPr>
              <a:t> (</a:t>
            </a:r>
            <a:r>
              <a:rPr lang="en-US" dirty="0" err="1" smtClean="0">
                <a:sym typeface="Wingdings"/>
              </a:rPr>
              <a:t>Lat</a:t>
            </a:r>
            <a:r>
              <a:rPr lang="en-US" dirty="0" smtClean="0">
                <a:sym typeface="Wingdings"/>
              </a:rPr>
              <a:t>, Long)</a:t>
            </a:r>
          </a:p>
          <a:p>
            <a:pPr lvl="1"/>
            <a:r>
              <a:rPr lang="is-IS" dirty="0" smtClean="0"/>
              <a:t>(38.898662</a:t>
            </a:r>
            <a:r>
              <a:rPr lang="is-IS" dirty="0"/>
              <a:t>, -</a:t>
            </a:r>
            <a:r>
              <a:rPr lang="is-IS" dirty="0" smtClean="0"/>
              <a:t>77.036380)</a:t>
            </a:r>
          </a:p>
          <a:p>
            <a:pPr lvl="1"/>
            <a:endParaRPr lang="is-IS" dirty="0"/>
          </a:p>
          <a:p>
            <a:pPr lvl="1"/>
            <a:r>
              <a:rPr lang="en-US" dirty="0" smtClean="0"/>
              <a:t>“What’s here?” on </a:t>
            </a:r>
            <a:r>
              <a:rPr lang="en-US" dirty="0" err="1" smtClean="0"/>
              <a:t>google</a:t>
            </a:r>
            <a:r>
              <a:rPr lang="en-US" dirty="0" smtClean="0"/>
              <a:t> map will give you </a:t>
            </a:r>
            <a:r>
              <a:rPr lang="en-US" dirty="0" err="1" smtClean="0"/>
              <a:t>lat</a:t>
            </a:r>
            <a:r>
              <a:rPr lang="en-US" dirty="0" smtClean="0"/>
              <a:t> long</a:t>
            </a:r>
          </a:p>
          <a:p>
            <a:pPr lvl="1"/>
            <a:endParaRPr lang="en-US" dirty="0"/>
          </a:p>
          <a:p>
            <a:r>
              <a:rPr lang="en-US" dirty="0" smtClean="0"/>
              <a:t>Reverse Geocoding</a:t>
            </a:r>
          </a:p>
          <a:p>
            <a:pPr lvl="1"/>
            <a:r>
              <a:rPr lang="is-IS" dirty="0"/>
              <a:t>(38.898662, -77.036380</a:t>
            </a:r>
            <a:r>
              <a:rPr lang="is-IS" dirty="0" smtClean="0"/>
              <a:t>) </a:t>
            </a:r>
            <a:r>
              <a:rPr lang="is-IS" dirty="0" smtClean="0">
                <a:sym typeface="Wingdings"/>
              </a:rPr>
              <a:t> Whitehouse</a:t>
            </a:r>
          </a:p>
          <a:p>
            <a:pPr lvl="1"/>
            <a:endParaRPr lang="is-IS" dirty="0">
              <a:sym typeface="Wingdings"/>
            </a:endParaRPr>
          </a:p>
          <a:p>
            <a:r>
              <a:rPr lang="is-IS" dirty="0" smtClean="0">
                <a:sym typeface="Wingdings"/>
              </a:rPr>
              <a:t>APIs &amp; Tools</a:t>
            </a:r>
          </a:p>
          <a:p>
            <a:pPr lvl="1"/>
            <a:r>
              <a:rPr lang="en-US" dirty="0"/>
              <a:t>http://</a:t>
            </a:r>
            <a:r>
              <a:rPr lang="en-US" dirty="0" err="1"/>
              <a:t>open.mapquestapi.com</a:t>
            </a:r>
            <a:r>
              <a:rPr lang="en-US" dirty="0"/>
              <a:t>/geocoding/</a:t>
            </a:r>
            <a:endParaRPr lang="is-IS" dirty="0"/>
          </a:p>
          <a:p>
            <a:pPr lvl="1"/>
            <a:r>
              <a:rPr lang="en-US" dirty="0" err="1" smtClean="0"/>
              <a:t>CartoDB</a:t>
            </a:r>
            <a:endParaRPr lang="en-US" dirty="0"/>
          </a:p>
        </p:txBody>
      </p:sp>
    </p:spTree>
    <p:extLst>
      <p:ext uri="{BB962C8B-B14F-4D97-AF65-F5344CB8AC3E}">
        <p14:creationId xmlns:p14="http://schemas.microsoft.com/office/powerpoint/2010/main" val="355952400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Earth is Not Round!</a:t>
            </a:r>
            <a:endParaRPr lang="en-US" dirty="0"/>
          </a:p>
        </p:txBody>
      </p:sp>
      <p:pic>
        <p:nvPicPr>
          <p:cNvPr id="4" name="Picture 3"/>
          <p:cNvPicPr>
            <a:picLocks noChangeAspect="1"/>
          </p:cNvPicPr>
          <p:nvPr/>
        </p:nvPicPr>
        <p:blipFill>
          <a:blip r:embed="rId3"/>
          <a:stretch>
            <a:fillRect/>
          </a:stretch>
        </p:blipFill>
        <p:spPr>
          <a:xfrm>
            <a:off x="25400" y="1447800"/>
            <a:ext cx="9144000" cy="4277320"/>
          </a:xfrm>
          <a:prstGeom prst="rect">
            <a:avLst/>
          </a:prstGeom>
        </p:spPr>
      </p:pic>
    </p:spTree>
    <p:extLst>
      <p:ext uri="{BB962C8B-B14F-4D97-AF65-F5344CB8AC3E}">
        <p14:creationId xmlns:p14="http://schemas.microsoft.com/office/powerpoint/2010/main" val="159945868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Projection</a:t>
            </a:r>
            <a:endParaRPr lang="en-US" dirty="0"/>
          </a:p>
        </p:txBody>
      </p:sp>
      <p:pic>
        <p:nvPicPr>
          <p:cNvPr id="4" name="Picture 3"/>
          <p:cNvPicPr>
            <a:picLocks noChangeAspect="1"/>
          </p:cNvPicPr>
          <p:nvPr/>
        </p:nvPicPr>
        <p:blipFill>
          <a:blip r:embed="rId3"/>
          <a:stretch>
            <a:fillRect/>
          </a:stretch>
        </p:blipFill>
        <p:spPr>
          <a:xfrm>
            <a:off x="1981200" y="912813"/>
            <a:ext cx="4960188" cy="5715000"/>
          </a:xfrm>
          <a:prstGeom prst="rect">
            <a:avLst/>
          </a:prstGeom>
        </p:spPr>
      </p:pic>
    </p:spTree>
    <p:extLst>
      <p:ext uri="{BB962C8B-B14F-4D97-AF65-F5344CB8AC3E}">
        <p14:creationId xmlns:p14="http://schemas.microsoft.com/office/powerpoint/2010/main" val="380828155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FACEB"/>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50670</TotalTime>
  <Words>1018</Words>
  <Application>Microsoft Macintosh PowerPoint</Application>
  <PresentationFormat>On-screen Show (4:3)</PresentationFormat>
  <Paragraphs>99</Paragraphs>
  <Slides>23</Slides>
  <Notes>21</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PowerPoint Presentation</vt:lpstr>
      <vt:lpstr>PowerPoint Presentation</vt:lpstr>
      <vt:lpstr>Raster vs. Vector</vt:lpstr>
      <vt:lpstr>PowerPoint Presentation</vt:lpstr>
      <vt:lpstr>PowerPoint Presentation</vt:lpstr>
      <vt:lpstr>Locating Things on Earth</vt:lpstr>
      <vt:lpstr>Geocoding</vt:lpstr>
      <vt:lpstr>Earth is Not Round!</vt:lpstr>
      <vt:lpstr>Projection</vt:lpstr>
      <vt:lpstr>PowerPoint Presentation</vt:lpstr>
      <vt:lpstr>PowerPoint Presentation</vt:lpstr>
      <vt:lpstr>PowerPoint Presentation</vt:lpstr>
      <vt:lpstr>Cartograms</vt:lpstr>
      <vt:lpstr>PowerPoint Presentation</vt:lpstr>
      <vt:lpstr>PowerPoint Presentation</vt:lpstr>
      <vt:lpstr>PowerPoint Presentation</vt:lpstr>
      <vt:lpstr>Choropleth</vt:lpstr>
      <vt:lpstr>Colors for Maps</vt:lpstr>
      <vt:lpstr>PowerPoint Presentation</vt:lpstr>
      <vt:lpstr>PowerPoint Presentation</vt:lpstr>
      <vt:lpstr>PowerPoint Presentation</vt:lpstr>
      <vt:lpstr>PowerPoint Presentation</vt:lpstr>
      <vt:lpstr>Questions?</vt:lpstr>
    </vt:vector>
  </TitlesOfParts>
  <Company>Rutgers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Nicholas Diakopoulos, Ph.D. Rutgers University School of Communication and Information</dc:title>
  <dc:creator>Nick Diakopoulos</dc:creator>
  <cp:lastModifiedBy>Nick</cp:lastModifiedBy>
  <cp:revision>561</cp:revision>
  <cp:lastPrinted>2015-03-09T21:09:22Z</cp:lastPrinted>
  <dcterms:created xsi:type="dcterms:W3CDTF">2011-09-25T22:28:55Z</dcterms:created>
  <dcterms:modified xsi:type="dcterms:W3CDTF">2015-11-15T22:41:49Z</dcterms:modified>
</cp:coreProperties>
</file>